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5/9/2020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5/9/2020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5/9/2020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5/9/2020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92A5D-14F3-BE43-89DC-4731A41B0BDB}"/>
              </a:ext>
            </a:extLst>
          </p:cNvPr>
          <p:cNvSpPr>
            <a:spLocks noGrp="1"/>
          </p:cNvSpPr>
          <p:nvPr>
            <p:ph type="title"/>
          </p:nvPr>
        </p:nvSpPr>
        <p:spPr/>
        <p:txBody>
          <a:bodyPr/>
          <a:lstStyle/>
          <a:p>
            <a:r>
              <a:rPr lang="en-US" b="1"/>
              <a:t>सामाजिक व्यवस्था सिद्धांत</a:t>
            </a:r>
            <a:br>
              <a:rPr lang="en-US" b="1"/>
            </a:br>
            <a:r>
              <a:rPr lang="en-US" b="1"/>
              <a:t>Social system theory</a:t>
            </a:r>
          </a:p>
        </p:txBody>
      </p:sp>
      <p:sp>
        <p:nvSpPr>
          <p:cNvPr id="3" name="Subtitle 2">
            <a:extLst>
              <a:ext uri="{FF2B5EF4-FFF2-40B4-BE49-F238E27FC236}">
                <a16:creationId xmlns:a16="http://schemas.microsoft.com/office/drawing/2014/main" id="{B89D124F-C61E-2148-96A7-DCFCFC5FA480}"/>
              </a:ext>
            </a:extLst>
          </p:cNvPr>
          <p:cNvSpPr>
            <a:spLocks noGrp="1"/>
          </p:cNvSpPr>
          <p:nvPr>
            <p:ph idx="1"/>
          </p:nvPr>
        </p:nvSpPr>
        <p:spPr/>
        <p:txBody>
          <a:bodyPr/>
          <a:lstStyle/>
          <a:p>
            <a:endParaRPr lang="en-US"/>
          </a:p>
          <a:p>
            <a:endParaRPr lang="en-US"/>
          </a:p>
          <a:p>
            <a:endParaRPr lang="en-US"/>
          </a:p>
          <a:p>
            <a:pPr marL="0" indent="0">
              <a:buNone/>
            </a:pPr>
            <a:r>
              <a:rPr lang="en-US"/>
              <a:t>                                                                            </a:t>
            </a:r>
            <a:r>
              <a:rPr lang="en-US" b="1"/>
              <a:t>Miss Chhaya</a:t>
            </a:r>
          </a:p>
          <a:p>
            <a:pPr marL="0" indent="0">
              <a:buNone/>
            </a:pPr>
            <a:r>
              <a:rPr lang="en-US" b="1"/>
              <a:t>                                                                        Assistant professor</a:t>
            </a:r>
          </a:p>
          <a:p>
            <a:pPr marL="0" indent="0">
              <a:buNone/>
            </a:pPr>
            <a:r>
              <a:rPr lang="en-US" b="1"/>
              <a:t>                                                                     Department of sociology</a:t>
            </a:r>
          </a:p>
          <a:p>
            <a:pPr marL="0" indent="0">
              <a:buNone/>
            </a:pPr>
            <a:r>
              <a:rPr lang="en-US" b="1"/>
              <a:t>                                                                J.k.p.pg College muzaffarnagar</a:t>
            </a:r>
          </a:p>
        </p:txBody>
      </p:sp>
    </p:spTree>
    <p:extLst>
      <p:ext uri="{BB962C8B-B14F-4D97-AF65-F5344CB8AC3E}">
        <p14:creationId xmlns:p14="http://schemas.microsoft.com/office/powerpoint/2010/main" val="2807776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8B69B-720E-7845-926C-78BFD052CC18}"/>
              </a:ext>
            </a:extLst>
          </p:cNvPr>
          <p:cNvSpPr>
            <a:spLocks noGrp="1"/>
          </p:cNvSpPr>
          <p:nvPr>
            <p:ph type="title"/>
          </p:nvPr>
        </p:nvSpPr>
        <p:spPr/>
        <p:txBody>
          <a:bodyPr/>
          <a:lstStyle/>
          <a:p>
            <a:r>
              <a:rPr lang="en-US" b="1"/>
              <a:t>प्रस्तावना</a:t>
            </a:r>
          </a:p>
        </p:txBody>
      </p:sp>
      <p:sp>
        <p:nvSpPr>
          <p:cNvPr id="3" name="Content Placeholder 2">
            <a:extLst>
              <a:ext uri="{FF2B5EF4-FFF2-40B4-BE49-F238E27FC236}">
                <a16:creationId xmlns:a16="http://schemas.microsoft.com/office/drawing/2014/main" id="{399EEE50-FA32-1E46-AE34-F5196B636595}"/>
              </a:ext>
            </a:extLst>
          </p:cNvPr>
          <p:cNvSpPr>
            <a:spLocks noGrp="1"/>
          </p:cNvSpPr>
          <p:nvPr>
            <p:ph idx="1"/>
          </p:nvPr>
        </p:nvSpPr>
        <p:spPr/>
        <p:txBody>
          <a:bodyPr/>
          <a:lstStyle/>
          <a:p>
            <a:pPr marL="0" indent="0">
              <a:buNone/>
            </a:pPr>
            <a:r>
              <a:rPr lang="en-US"/>
              <a:t>   सामाजिक व्यवस्था सिद्धांत के प्रणेता</a:t>
            </a:r>
            <a:r>
              <a:rPr lang="en-US" b="1"/>
              <a:t> टालकाट पारसंस </a:t>
            </a:r>
            <a:r>
              <a:rPr lang="en-US"/>
              <a:t>है उन्होंने अपने तात्विक दृढ़ विश्वास के साथ यह कहा है कि यह संसार है पूर्ण है और इसे इसकी एकता में सुरक्षित रखने के लिए सभी प्रयास किए जाने चाहिए।</a:t>
            </a:r>
            <a:r>
              <a:rPr lang="en-US" b="1"/>
              <a:t> पारसंस </a:t>
            </a:r>
            <a:r>
              <a:rPr lang="en-US"/>
              <a:t>का संपूर्ण सोच इस बात पर आधारित है कि सामाजिक व्यवस्था के विभिन्न भाग एक दूसरे से जुड़े हुए हैं उनमें आत्मर्निभरता है। सामाजिक क्रियाएं मिलकर तीन व्यवस्थाए बनाती है सामाजिक व्यवस्था, सांस्कृतिक व्यवस्था, व्यक्तित्व व्यवस्था</a:t>
            </a:r>
          </a:p>
          <a:p>
            <a:pPr marL="0" indent="0">
              <a:buNone/>
            </a:pPr>
            <a:r>
              <a:rPr lang="en-US"/>
              <a:t>   समाजशास्त्र वस्तुतः विभिन्न अंतः क्रिया की भूमिकाओं की एक व्यवस्था है। जब इन भूमिकाओं को व्यक्ति निबाहता है तो उसे मानक व मूल्यों के अनुसार कार्य करना पड़ता है अतः एक से अधिक कर्ता मानक व मूल्यों के अनुसार परस्पर अंतर क्रिया करते हैं और यह अंतर क्रिया निरंतर होती है तो इसे सामाजिक व्यवस्था कहते हैं।</a:t>
            </a:r>
          </a:p>
        </p:txBody>
      </p:sp>
    </p:spTree>
    <p:extLst>
      <p:ext uri="{BB962C8B-B14F-4D97-AF65-F5344CB8AC3E}">
        <p14:creationId xmlns:p14="http://schemas.microsoft.com/office/powerpoint/2010/main" val="790618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125E8-5827-8E46-8709-D0C8E9604838}"/>
              </a:ext>
            </a:extLst>
          </p:cNvPr>
          <p:cNvSpPr>
            <a:spLocks noGrp="1"/>
          </p:cNvSpPr>
          <p:nvPr>
            <p:ph type="title"/>
          </p:nvPr>
        </p:nvSpPr>
        <p:spPr/>
        <p:txBody>
          <a:bodyPr/>
          <a:lstStyle/>
          <a:p>
            <a:r>
              <a:rPr lang="en-US" b="1"/>
              <a:t>सामाजिक व्यवस्था का अर्थ</a:t>
            </a:r>
          </a:p>
        </p:txBody>
      </p:sp>
      <p:sp>
        <p:nvSpPr>
          <p:cNvPr id="3" name="Content Placeholder 2">
            <a:extLst>
              <a:ext uri="{FF2B5EF4-FFF2-40B4-BE49-F238E27FC236}">
                <a16:creationId xmlns:a16="http://schemas.microsoft.com/office/drawing/2014/main" id="{844509AC-391F-8C40-B107-756174B15F4D}"/>
              </a:ext>
            </a:extLst>
          </p:cNvPr>
          <p:cNvSpPr>
            <a:spLocks noGrp="1"/>
          </p:cNvSpPr>
          <p:nvPr>
            <p:ph idx="1"/>
          </p:nvPr>
        </p:nvSpPr>
        <p:spPr/>
        <p:txBody>
          <a:bodyPr/>
          <a:lstStyle/>
          <a:p>
            <a:pPr marL="0" indent="0">
              <a:buNone/>
            </a:pPr>
            <a:r>
              <a:rPr lang="en-US"/>
              <a:t> कर्ता जब किसी क्रिया को करता है तो उसका अभिस्थापन अभिप्रेरणा और मूल्यों द्वारा निर्धारित होता है कर्ता जब एक दूसरे के संपर्क में आते हैं तब उसने अंतः क्रिया होती है जब बार-बार अंतर क्रिया होती है तो उनके बीच सहमति विकसित होती है और इस तरह अंतर क्रियाओं के प्रतिमान बन जाते हैं कालांतर में ये प्रतिमान संस्थात्मक रूप ले लेते हैं उदाहरण के लिए दो पूर्व परिचित व्यक्ति जब बार-बार मिलते हैं आव भगत करते हैं और धीरे धीरे अंतर क्रियाओं का यह जाल अतिथि ओर मेजबान का रूप में लेते हैं बाद में यह सब आतिथ्य की संस्था बन जाता है इसी संदर्भ में </a:t>
            </a:r>
            <a:r>
              <a:rPr lang="en-US" b="1"/>
              <a:t>पारसंस </a:t>
            </a:r>
            <a:r>
              <a:rPr lang="en-US"/>
              <a:t>सामाजिक व्यवस्था की व्याख्या करते हुए कहते हैं</a:t>
            </a:r>
          </a:p>
          <a:p>
            <a:pPr marL="0" indent="0">
              <a:buNone/>
            </a:pPr>
            <a:r>
              <a:rPr lang="en-US"/>
              <a:t>  इस प्रकार के संस्थागत प्रतिमान ओं को अवधारणात्मक स्तर पर सामाजिक व्यवस्था कहा जा सकता है।</a:t>
            </a:r>
          </a:p>
        </p:txBody>
      </p:sp>
    </p:spTree>
    <p:extLst>
      <p:ext uri="{BB962C8B-B14F-4D97-AF65-F5344CB8AC3E}">
        <p14:creationId xmlns:p14="http://schemas.microsoft.com/office/powerpoint/2010/main" val="366093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C3309-BFB0-AE40-B1B7-BDF135591A31}"/>
              </a:ext>
            </a:extLst>
          </p:cNvPr>
          <p:cNvSpPr>
            <a:spLocks noGrp="1"/>
          </p:cNvSpPr>
          <p:nvPr>
            <p:ph type="title"/>
          </p:nvPr>
        </p:nvSpPr>
        <p:spPr/>
        <p:txBody>
          <a:bodyPr/>
          <a:lstStyle/>
          <a:p>
            <a:r>
              <a:rPr lang="en-US" b="1"/>
              <a:t>सामाजिक</a:t>
            </a:r>
            <a:r>
              <a:rPr lang="en-US"/>
              <a:t> </a:t>
            </a:r>
            <a:r>
              <a:rPr lang="en-US" b="1"/>
              <a:t>व्यवस्था</a:t>
            </a:r>
            <a:r>
              <a:rPr lang="en-US"/>
              <a:t> </a:t>
            </a:r>
            <a:r>
              <a:rPr lang="en-US" b="1"/>
              <a:t>के</a:t>
            </a:r>
            <a:r>
              <a:rPr lang="en-US"/>
              <a:t> </a:t>
            </a:r>
            <a:r>
              <a:rPr lang="en-US" b="1"/>
              <a:t>आवश्यक</a:t>
            </a:r>
            <a:r>
              <a:rPr lang="en-US"/>
              <a:t> </a:t>
            </a:r>
            <a:r>
              <a:rPr lang="en-US" b="1"/>
              <a:t>लक्षण</a:t>
            </a:r>
          </a:p>
        </p:txBody>
      </p:sp>
      <p:sp>
        <p:nvSpPr>
          <p:cNvPr id="3" name="Content Placeholder 2">
            <a:extLst>
              <a:ext uri="{FF2B5EF4-FFF2-40B4-BE49-F238E27FC236}">
                <a16:creationId xmlns:a16="http://schemas.microsoft.com/office/drawing/2014/main" id="{7B13C78F-E33A-A14F-AD84-6A8EF2DBF3B4}"/>
              </a:ext>
            </a:extLst>
          </p:cNvPr>
          <p:cNvSpPr>
            <a:spLocks noGrp="1"/>
          </p:cNvSpPr>
          <p:nvPr>
            <p:ph idx="1"/>
          </p:nvPr>
        </p:nvSpPr>
        <p:spPr/>
        <p:txBody>
          <a:bodyPr/>
          <a:lstStyle/>
          <a:p>
            <a:pPr marL="0" indent="0">
              <a:buNone/>
            </a:pPr>
            <a:r>
              <a:rPr lang="en-US" b="1"/>
              <a:t>गुल्डनर </a:t>
            </a:r>
            <a:r>
              <a:rPr lang="en-US"/>
              <a:t>ने अपनी कृति</a:t>
            </a:r>
            <a:r>
              <a:rPr lang="en-US" b="1"/>
              <a:t> द कमिंग क्राइसिस ऑफ वेस्टर्न सोशियोलॉजी</a:t>
            </a:r>
            <a:r>
              <a:rPr lang="en-US"/>
              <a:t> में</a:t>
            </a:r>
            <a:r>
              <a:rPr lang="en-US" b="1"/>
              <a:t> पारसंस </a:t>
            </a:r>
            <a:r>
              <a:rPr lang="en-US"/>
              <a:t>के व्यवस्था सिद्धांत की कूट आलोचना की है लेकिन ऐसा करने से पहले पूरी ईमानदारी के साथ पारसंस की सामाजिक व्यवस्था की अवधारणा के तीन महत्वपूर्ण लक्षण प्रस्तुत किए हैं-</a:t>
            </a:r>
          </a:p>
          <a:p>
            <a:pPr marL="342900" indent="-342900">
              <a:buFont typeface="+mj-lt"/>
              <a:buAutoNum type="arabicPeriod"/>
            </a:pPr>
            <a:r>
              <a:rPr lang="en-US" b="1"/>
              <a:t>विभिन्न भागों में पारस्परिक निर्भरता </a:t>
            </a:r>
          </a:p>
          <a:p>
            <a:pPr marL="342900" indent="-342900">
              <a:buFont typeface="+mj-lt"/>
              <a:buAutoNum type="arabicPeriod"/>
            </a:pPr>
            <a:r>
              <a:rPr lang="en-US" b="1"/>
              <a:t>व्यवस्था में एक सीमा तक स्थायित्वता</a:t>
            </a:r>
          </a:p>
          <a:p>
            <a:pPr marL="342900" indent="-342900">
              <a:buFont typeface="+mj-lt"/>
              <a:buAutoNum type="arabicPeriod"/>
            </a:pPr>
            <a:r>
              <a:rPr lang="en-US" b="1"/>
              <a:t>व्यवस्था में परिवर्तन</a:t>
            </a:r>
          </a:p>
        </p:txBody>
      </p:sp>
    </p:spTree>
    <p:extLst>
      <p:ext uri="{BB962C8B-B14F-4D97-AF65-F5344CB8AC3E}">
        <p14:creationId xmlns:p14="http://schemas.microsoft.com/office/powerpoint/2010/main" val="1833562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E2776-B45C-2C4B-B3A4-596148A9D735}"/>
              </a:ext>
            </a:extLst>
          </p:cNvPr>
          <p:cNvSpPr>
            <a:spLocks noGrp="1"/>
          </p:cNvSpPr>
          <p:nvPr>
            <p:ph type="title"/>
          </p:nvPr>
        </p:nvSpPr>
        <p:spPr/>
        <p:txBody>
          <a:bodyPr/>
          <a:lstStyle/>
          <a:p>
            <a:r>
              <a:rPr lang="en-US" b="1"/>
              <a:t>पैटर्न वेरिएबल</a:t>
            </a:r>
          </a:p>
        </p:txBody>
      </p:sp>
      <p:sp>
        <p:nvSpPr>
          <p:cNvPr id="3" name="Content Placeholder 2">
            <a:extLst>
              <a:ext uri="{FF2B5EF4-FFF2-40B4-BE49-F238E27FC236}">
                <a16:creationId xmlns:a16="http://schemas.microsoft.com/office/drawing/2014/main" id="{3425BD4F-FAF9-0546-ABB2-4CC5BC8FE15F}"/>
              </a:ext>
            </a:extLst>
          </p:cNvPr>
          <p:cNvSpPr>
            <a:spLocks noGrp="1"/>
          </p:cNvSpPr>
          <p:nvPr>
            <p:ph idx="1"/>
          </p:nvPr>
        </p:nvSpPr>
        <p:spPr/>
        <p:txBody>
          <a:bodyPr>
            <a:normAutofit fontScale="70000" lnSpcReduction="20000"/>
          </a:bodyPr>
          <a:lstStyle/>
          <a:p>
            <a:pPr marL="0" indent="0">
              <a:buNone/>
            </a:pPr>
            <a:r>
              <a:rPr lang="en-US"/>
              <a:t> जब कोई कर्ता दूसरे व्यक्ति के साथ अंतः क्रिया करता है तो </a:t>
            </a:r>
            <a:r>
              <a:rPr lang="en-US" b="1"/>
              <a:t>पारसंस</a:t>
            </a:r>
            <a:r>
              <a:rPr lang="en-US"/>
              <a:t> अंतर क्रिया करने वाले व्यक्ति को ईगो कहते हैं और जिसके साथ उनसे क्रिया की जाती है उसे ऑल्टर कहते हैं अंतः क्रिया करने में ऑल्टर और ईगो दोनों की व्यक्तित्व, सामाजिक व सांस्कृतिक व्यवस्थाएं भिन्न-भिन्न होती हैं ऐसी अवस्था में क्रिया करते समय व्यक्ति के सामने दुविधा यह असमंजस्य की स्थिति आती है वास्तव में उसकी अन्तक्रिया तीन व्यवस्थाओं के बीच उलझ जाती है व्यवहार या अंतरिया की इस दुविधा को पारसंस पैटर्न  वेरिएबल कहते हैं।</a:t>
            </a:r>
          </a:p>
          <a:p>
            <a:pPr marL="0" indent="0">
              <a:buNone/>
            </a:pPr>
            <a:r>
              <a:rPr lang="en-US"/>
              <a:t> पैटर्न वेरिएबल को यदि सिद्धान्तीकरण की परंपरा में देखे तो कहना होगा की यह द्विभागीकरण वस्तुतः</a:t>
            </a:r>
            <a:r>
              <a:rPr lang="en-US" b="1"/>
              <a:t> वेबर</a:t>
            </a:r>
            <a:r>
              <a:rPr lang="en-US"/>
              <a:t> के आदर्श प्रारूप प्रणाली का एक प्रकार है जिस प्रकार की वेबर सामाजिक क्रिया अधिकारी तंत्र या प्रभुत्व के आदर्श प्रारूप बनाते हैं वैसे ही </a:t>
            </a:r>
            <a:r>
              <a:rPr lang="en-US" b="1"/>
              <a:t>पारसंस</a:t>
            </a:r>
            <a:r>
              <a:rPr lang="en-US"/>
              <a:t> ने व्यक्ति के यूनिट एक्टर को इन पैटर्न वेरायबल्स मैं रखा है। द्विभागीकरण या पैटर्न वेरिएबल के निम्म पॉच जोड़े हैं-</a:t>
            </a:r>
          </a:p>
          <a:p>
            <a:pPr marL="342900" indent="-342900">
              <a:buFont typeface="+mj-lt"/>
              <a:buAutoNum type="arabicPeriod"/>
            </a:pPr>
            <a:r>
              <a:rPr lang="en-US"/>
              <a:t>भावात्मकता/ भावात्मक तटस्थता या उदासीनता</a:t>
            </a:r>
          </a:p>
          <a:p>
            <a:pPr marL="342900" indent="-342900">
              <a:buFont typeface="+mj-lt"/>
              <a:buAutoNum type="arabicPeriod"/>
            </a:pPr>
            <a:r>
              <a:rPr lang="en-US"/>
              <a:t>विसरणता/ विशिष्टता</a:t>
            </a:r>
          </a:p>
          <a:p>
            <a:pPr marL="342900" indent="-342900">
              <a:buFont typeface="+mj-lt"/>
              <a:buAutoNum type="arabicPeriod"/>
            </a:pPr>
            <a:r>
              <a:rPr lang="en-US"/>
              <a:t>सर्व व्यापकता/ पृथपृथगात्मकता</a:t>
            </a:r>
          </a:p>
          <a:p>
            <a:pPr marL="342900" indent="-342900">
              <a:buFont typeface="+mj-lt"/>
              <a:buAutoNum type="arabicPeriod"/>
            </a:pPr>
            <a:r>
              <a:rPr lang="en-US"/>
              <a:t>उपलब्धि/आरोपी
स्व/सामूहिकता</a:t>
            </a:r>
          </a:p>
        </p:txBody>
      </p:sp>
    </p:spTree>
    <p:extLst>
      <p:ext uri="{BB962C8B-B14F-4D97-AF65-F5344CB8AC3E}">
        <p14:creationId xmlns:p14="http://schemas.microsoft.com/office/powerpoint/2010/main" val="3592567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9E12B-7C97-8C4C-AF04-633CEC0E2E06}"/>
              </a:ext>
            </a:extLst>
          </p:cNvPr>
          <p:cNvSpPr>
            <a:spLocks noGrp="1"/>
          </p:cNvSpPr>
          <p:nvPr>
            <p:ph type="title"/>
          </p:nvPr>
        </p:nvSpPr>
        <p:spPr/>
        <p:txBody>
          <a:bodyPr/>
          <a:lstStyle/>
          <a:p>
            <a:r>
              <a:rPr lang="en-US" b="1"/>
              <a:t>प्रकार्यात्मक पूर्व आवश्यकताएं</a:t>
            </a:r>
          </a:p>
        </p:txBody>
      </p:sp>
      <p:sp>
        <p:nvSpPr>
          <p:cNvPr id="3" name="Content Placeholder 2">
            <a:extLst>
              <a:ext uri="{FF2B5EF4-FFF2-40B4-BE49-F238E27FC236}">
                <a16:creationId xmlns:a16="http://schemas.microsoft.com/office/drawing/2014/main" id="{95F71067-61F7-7A4F-A0C3-2553B777065D}"/>
              </a:ext>
            </a:extLst>
          </p:cNvPr>
          <p:cNvSpPr>
            <a:spLocks noGrp="1"/>
          </p:cNvSpPr>
          <p:nvPr>
            <p:ph idx="1"/>
          </p:nvPr>
        </p:nvSpPr>
        <p:spPr/>
        <p:txBody>
          <a:bodyPr>
            <a:normAutofit fontScale="92500" lnSpcReduction="20000"/>
          </a:bodyPr>
          <a:lstStyle/>
          <a:p>
            <a:pPr marL="0" indent="0">
              <a:buNone/>
            </a:pPr>
            <a:r>
              <a:rPr lang="en-US"/>
              <a:t> 1953 में</a:t>
            </a:r>
            <a:r>
              <a:rPr lang="en-US" b="1"/>
              <a:t> पारसंस </a:t>
            </a:r>
            <a:r>
              <a:rPr lang="en-US"/>
              <a:t>ने</a:t>
            </a:r>
            <a:r>
              <a:rPr lang="en-US" b="1"/>
              <a:t> रोबर्ट बेल्स ओर एडवर्ड शिल्स </a:t>
            </a:r>
            <a:r>
              <a:rPr lang="en-US"/>
              <a:t>के सहयोग से अपनी पुस्तक </a:t>
            </a:r>
            <a:r>
              <a:rPr lang="en-US" b="1"/>
              <a:t>working</a:t>
            </a:r>
            <a:r>
              <a:rPr lang="en-US"/>
              <a:t> </a:t>
            </a:r>
            <a:r>
              <a:rPr lang="en-US" b="1"/>
              <a:t>paper</a:t>
            </a:r>
            <a:r>
              <a:rPr lang="en-US"/>
              <a:t> </a:t>
            </a:r>
            <a:r>
              <a:rPr lang="en-US" b="1"/>
              <a:t>in</a:t>
            </a:r>
            <a:r>
              <a:rPr lang="en-US"/>
              <a:t> </a:t>
            </a:r>
            <a:r>
              <a:rPr lang="en-US" b="1"/>
              <a:t>the</a:t>
            </a:r>
            <a:r>
              <a:rPr lang="en-US"/>
              <a:t> </a:t>
            </a:r>
            <a:r>
              <a:rPr lang="en-US" b="1"/>
              <a:t>theory</a:t>
            </a:r>
            <a:r>
              <a:rPr lang="en-US"/>
              <a:t> </a:t>
            </a:r>
            <a:r>
              <a:rPr lang="en-US" b="1"/>
              <a:t>of</a:t>
            </a:r>
            <a:r>
              <a:rPr lang="en-US"/>
              <a:t> </a:t>
            </a:r>
            <a:r>
              <a:rPr lang="en-US" b="1"/>
              <a:t>action</a:t>
            </a:r>
            <a:r>
              <a:rPr lang="en-US"/>
              <a:t> प्रस्तुत की। इस पुस्तक से पहले पारसंस की </a:t>
            </a:r>
            <a:r>
              <a:rPr lang="en-US" b="1"/>
              <a:t>the</a:t>
            </a:r>
            <a:r>
              <a:rPr lang="en-US"/>
              <a:t> </a:t>
            </a:r>
            <a:r>
              <a:rPr lang="en-US" b="1"/>
              <a:t>social</a:t>
            </a:r>
            <a:r>
              <a:rPr lang="en-US"/>
              <a:t> </a:t>
            </a:r>
            <a:r>
              <a:rPr lang="en-US" b="1"/>
              <a:t>system</a:t>
            </a:r>
            <a:r>
              <a:rPr lang="en-US"/>
              <a:t> प्रकाशित हो चुकी थी 1956 तक पहुंचकर प्रकार्यात्मक पूर्व आवश्यकताएं सिद्धांतवेताओ मैं चर्चा का विषय बन गई। पूर्व आवश्यकताओं को प्रकार्यात्मक पूर्व आवश्यकताओं के रूप में भी जाना गया। अत्यावश्यकताओ को </a:t>
            </a:r>
            <a:r>
              <a:rPr lang="en-US" b="1"/>
              <a:t>पारसंस</a:t>
            </a:r>
            <a:r>
              <a:rPr lang="en-US"/>
              <a:t> ने</a:t>
            </a:r>
            <a:r>
              <a:rPr lang="en-US" b="1"/>
              <a:t> नेल्स स्मेल्सर </a:t>
            </a:r>
            <a:r>
              <a:rPr lang="en-US"/>
              <a:t>के साथ लिखी गई पुस्तक </a:t>
            </a:r>
            <a:r>
              <a:rPr lang="en-US" b="1"/>
              <a:t>economy</a:t>
            </a:r>
            <a:r>
              <a:rPr lang="en-US"/>
              <a:t> </a:t>
            </a:r>
            <a:r>
              <a:rPr lang="en-US" b="1"/>
              <a:t>and</a:t>
            </a:r>
            <a:r>
              <a:rPr lang="en-US"/>
              <a:t> </a:t>
            </a:r>
            <a:r>
              <a:rPr lang="en-US" b="1"/>
              <a:t>society</a:t>
            </a:r>
            <a:r>
              <a:rPr lang="en-US"/>
              <a:t> 1956 मे प्रस्तुत किया था। ये पूर्व आवश्यकताएं व्यवस्था के लिए प्रकार्यात्मक हैं और व्यवस्था के अस्तित्व को बनाए  रखने वाली है जैसे- </a:t>
            </a:r>
          </a:p>
          <a:p>
            <a:pPr marL="342900" indent="-342900">
              <a:buFont typeface="+mj-lt"/>
              <a:buAutoNum type="arabicPeriod"/>
            </a:pPr>
            <a:r>
              <a:rPr lang="en-US"/>
              <a:t>लक्ष्य प्राप्ति (Goal attainment)</a:t>
            </a:r>
          </a:p>
          <a:p>
            <a:pPr marL="342900" indent="-342900">
              <a:buFont typeface="+mj-lt"/>
              <a:buAutoNum type="arabicPeriod"/>
            </a:pPr>
            <a:r>
              <a:rPr lang="en-US"/>
              <a:t>अनुकूलन(Adaptation)</a:t>
            </a:r>
          </a:p>
          <a:p>
            <a:pPr marL="342900" indent="-342900">
              <a:buFont typeface="+mj-lt"/>
              <a:buAutoNum type="arabicPeriod"/>
            </a:pPr>
            <a:r>
              <a:rPr lang="en-US"/>
              <a:t>लेटेंसी(latency)</a:t>
            </a:r>
          </a:p>
          <a:p>
            <a:pPr marL="342900" indent="-342900">
              <a:buFont typeface="+mj-lt"/>
              <a:buAutoNum type="arabicPeriod"/>
            </a:pPr>
            <a:r>
              <a:rPr lang="en-US"/>
              <a:t> एकीकरण (integration)</a:t>
            </a:r>
          </a:p>
        </p:txBody>
      </p:sp>
    </p:spTree>
    <p:extLst>
      <p:ext uri="{BB962C8B-B14F-4D97-AF65-F5344CB8AC3E}">
        <p14:creationId xmlns:p14="http://schemas.microsoft.com/office/powerpoint/2010/main" val="271666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CF1C8-8B58-D743-9840-ED934CBECFE9}"/>
              </a:ext>
            </a:extLst>
          </p:cNvPr>
          <p:cNvSpPr>
            <a:spLocks noGrp="1"/>
          </p:cNvSpPr>
          <p:nvPr>
            <p:ph type="title"/>
          </p:nvPr>
        </p:nvSpPr>
        <p:spPr/>
        <p:txBody>
          <a:bodyPr/>
          <a:lstStyle/>
          <a:p>
            <a:r>
              <a:rPr lang="en-US" b="1"/>
              <a:t>सामाजिक व्यवस्था सिद्धांत की आलोचना</a:t>
            </a:r>
          </a:p>
        </p:txBody>
      </p:sp>
      <p:sp>
        <p:nvSpPr>
          <p:cNvPr id="3" name="Content Placeholder 2">
            <a:extLst>
              <a:ext uri="{FF2B5EF4-FFF2-40B4-BE49-F238E27FC236}">
                <a16:creationId xmlns:a16="http://schemas.microsoft.com/office/drawing/2014/main" id="{5A54D848-1B66-BA48-8A9F-89B2C84EAA31}"/>
              </a:ext>
            </a:extLst>
          </p:cNvPr>
          <p:cNvSpPr>
            <a:spLocks noGrp="1"/>
          </p:cNvSpPr>
          <p:nvPr>
            <p:ph idx="1"/>
          </p:nvPr>
        </p:nvSpPr>
        <p:spPr/>
        <p:txBody>
          <a:bodyPr>
            <a:normAutofit lnSpcReduction="10000"/>
          </a:bodyPr>
          <a:lstStyle/>
          <a:p>
            <a:pPr marL="0" indent="0">
              <a:buNone/>
            </a:pPr>
            <a:r>
              <a:rPr lang="en-US"/>
              <a:t> 1960 के प्रारंभिक वर्षों में पारसंस की व्यवस्था सिद्धांत की कहीं आलोचनाएं हुई</a:t>
            </a:r>
          </a:p>
          <a:p>
            <a:pPr marL="0" indent="0">
              <a:buNone/>
            </a:pPr>
            <a:r>
              <a:rPr lang="en-US" b="1"/>
              <a:t> डेहरेन्डाफ </a:t>
            </a:r>
            <a:r>
              <a:rPr lang="en-US"/>
              <a:t>कहते हैं कि यह सिद्धांत किसी भी तरह के विकास संबंधी इतिहास को उजागर नहीं करता, यह मानकर चलता है कि संपूर्ण समाज मूल्यों व मानकों के प्रति सर्व सम्मत विचारधारा रखता है, यह सिद्धांत इस तथ्य को स्वीकार करता है की व्यवस्था की सभी इकाइयों मैं उच्च स्तर का एकीकरण होता है, यह मानता है कि समाज में ऐसी विधियां हैं जिनके माध्यम से व्यवस्था की यथास्थिति को बनाए रखा जाता है </a:t>
            </a:r>
            <a:r>
              <a:rPr lang="en-US" b="1"/>
              <a:t>डेहरेन्डाफ पारसंस</a:t>
            </a:r>
            <a:r>
              <a:rPr lang="en-US"/>
              <a:t> की सामाजिक व्यवस्था सिद्धांत को केवल एक कागजी कलाबाजी मानते हैं यह सिद्धांत दिन प्रतिदिन की यथार्थथा से दूर भी जुड़ा हुआ नहीं है</a:t>
            </a:r>
          </a:p>
          <a:p>
            <a:pPr marL="0" indent="0">
              <a:buNone/>
            </a:pPr>
            <a:r>
              <a:rPr lang="en-US" b="1"/>
              <a:t>जॉनाथन टर्नर, गुल्डनर ओर सी राइट मिल्स</a:t>
            </a:r>
            <a:r>
              <a:rPr lang="en-US"/>
              <a:t>आदि सिद्धांतवेत्ताओ का कहना है कि पार्सल्स के सामाजिक व्यवस्था सिद्धांत में उद्देश्य वाद और पुनरुक्ति का प्रयोग भरपूर रूप से हुआ है</a:t>
            </a:r>
          </a:p>
          <a:p>
            <a:pPr marL="0" indent="0">
              <a:buNone/>
            </a:pPr>
            <a:endParaRPr lang="en-US" b="1"/>
          </a:p>
        </p:txBody>
      </p:sp>
    </p:spTree>
    <p:extLst>
      <p:ext uri="{BB962C8B-B14F-4D97-AF65-F5344CB8AC3E}">
        <p14:creationId xmlns:p14="http://schemas.microsoft.com/office/powerpoint/2010/main" val="1469856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9270-8DFA-8D40-B98A-41692AC2786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2229524-B514-FD42-A29D-0D92398C4F0A}"/>
              </a:ext>
            </a:extLst>
          </p:cNvPr>
          <p:cNvSpPr>
            <a:spLocks noGrp="1"/>
          </p:cNvSpPr>
          <p:nvPr>
            <p:ph idx="1"/>
          </p:nvPr>
        </p:nvSpPr>
        <p:spPr/>
        <p:txBody>
          <a:bodyPr>
            <a:normAutofit lnSpcReduction="10000"/>
          </a:bodyPr>
          <a:lstStyle/>
          <a:p>
            <a:pPr marL="0" indent="0">
              <a:buNone/>
            </a:pPr>
            <a:r>
              <a:rPr lang="en-US" b="1"/>
              <a:t>जॉनाथन टर्नर</a:t>
            </a:r>
            <a:r>
              <a:rPr lang="en-US"/>
              <a:t> व्यवस्था सिद्धांत की आलोचना करते हुए कहते हैं कि</a:t>
            </a:r>
            <a:r>
              <a:rPr lang="en-US" b="1"/>
              <a:t> पारसंस </a:t>
            </a:r>
            <a:r>
              <a:rPr lang="en-US"/>
              <a:t>सदैव या स्वीकार करके चलते हैं कि व्यक्ति की सभी क्रियाएं उद्देश्यपरक होती हैंजब पारसंस उद्देश्य प्राप्त की पूर्व आवश्यकता को प्रस्तुत करते हैं तू यह केवल उद्देश्य वाद ही रह जाता है टर्नर कहते हैं कि पारसंस का इस तरह का अवलोकन स्पष्ट हो जाता है उनका यह भी कहना है कि पारसंस की अनुकूलन एकीकरण और लेटेंसी जैसी पूरा आवश्यकताएं भी पुनरुक्ति से ग्रसित हैं।</a:t>
            </a:r>
          </a:p>
          <a:p>
            <a:pPr marL="0" indent="0">
              <a:buNone/>
            </a:pPr>
            <a:r>
              <a:rPr lang="en-US" b="1"/>
              <a:t>पारसंस </a:t>
            </a:r>
            <a:r>
              <a:rPr lang="en-US"/>
              <a:t>के सिद्धांतों की आलोचना में एक वृहद साहित्य उपलब्ध है यह इस तथ्य को बताता है कि पारसंस एक चोटी के सिद्धांतवेता थे उनकी मृत्यु के बाद पारसंस का युग आज भी अपनी छाप रखता है उनके सामाजिक व्यवस्था सिद्धांत ने एक नए क्षितिज को खोला था तू इसी की होड़ में सामाजिक संघर्ष सिद्धांत ने भी कुछ नए आयाम सिद्धांत निर्माण में प्रस्तुत किए हैं।</a:t>
            </a:r>
            <a:endParaRPr lang="en-US" b="1"/>
          </a:p>
        </p:txBody>
      </p:sp>
    </p:spTree>
    <p:extLst>
      <p:ext uri="{BB962C8B-B14F-4D97-AF65-F5344CB8AC3E}">
        <p14:creationId xmlns:p14="http://schemas.microsoft.com/office/powerpoint/2010/main" val="3943400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4F4FB-6DEE-754F-93E0-FBAE03B04D0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3EABAA3-92FC-FD41-9CFE-B7E170A8B3C7}"/>
              </a:ext>
            </a:extLst>
          </p:cNvPr>
          <p:cNvSpPr>
            <a:spLocks noGrp="1"/>
          </p:cNvSpPr>
          <p:nvPr>
            <p:ph idx="1"/>
          </p:nvPr>
        </p:nvSpPr>
        <p:spPr/>
        <p:txBody>
          <a:bodyPr/>
          <a:lstStyle/>
          <a:p>
            <a:endParaRPr lang="en-US"/>
          </a:p>
          <a:p>
            <a:endParaRPr lang="en-US"/>
          </a:p>
          <a:p>
            <a:endParaRPr lang="en-US"/>
          </a:p>
          <a:p>
            <a:pPr marL="0" indent="0">
              <a:buNone/>
            </a:pPr>
            <a:r>
              <a:rPr lang="en-US" sz="5400"/>
              <a:t>             </a:t>
            </a:r>
            <a:r>
              <a:rPr lang="en-US" sz="5400">
                <a:solidFill>
                  <a:srgbClr val="FF0000"/>
                </a:solidFill>
              </a:rPr>
              <a:t>Thank you</a:t>
            </a:r>
            <a:endParaRPr lang="en-US" sz="5400"/>
          </a:p>
        </p:txBody>
      </p:sp>
    </p:spTree>
    <p:extLst>
      <p:ext uri="{BB962C8B-B14F-4D97-AF65-F5344CB8AC3E}">
        <p14:creationId xmlns:p14="http://schemas.microsoft.com/office/powerpoint/2010/main" val="62545804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Parcel</vt:lpstr>
      <vt:lpstr>सामाजिक व्यवस्था सिद्धांत Social system theory</vt:lpstr>
      <vt:lpstr>प्रस्तावना</vt:lpstr>
      <vt:lpstr>सामाजिक व्यवस्था का अर्थ</vt:lpstr>
      <vt:lpstr>सामाजिक व्यवस्था के आवश्यक लक्षण</vt:lpstr>
      <vt:lpstr>पैटर्न वेरिएबल</vt:lpstr>
      <vt:lpstr>प्रकार्यात्मक पूर्व आवश्यकताएं</vt:lpstr>
      <vt:lpstr>सामाजिक व्यवस्था सिद्धांत की आलोचना</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Unknown User</cp:lastModifiedBy>
  <cp:revision>5</cp:revision>
  <dcterms:created xsi:type="dcterms:W3CDTF">2020-05-08T12:36:10Z</dcterms:created>
  <dcterms:modified xsi:type="dcterms:W3CDTF">2020-05-09T04:59:50Z</dcterms:modified>
</cp:coreProperties>
</file>